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9" r:id="rId2"/>
    <p:sldId id="283" r:id="rId3"/>
    <p:sldId id="270" r:id="rId4"/>
    <p:sldId id="279" r:id="rId5"/>
    <p:sldId id="272" r:id="rId6"/>
    <p:sldId id="273" r:id="rId7"/>
    <p:sldId id="284" r:id="rId8"/>
    <p:sldId id="274" r:id="rId9"/>
    <p:sldId id="280" r:id="rId10"/>
    <p:sldId id="276" r:id="rId11"/>
    <p:sldId id="281" r:id="rId12"/>
    <p:sldId id="282" r:id="rId13"/>
    <p:sldId id="275" r:id="rId14"/>
    <p:sldId id="285" r:id="rId15"/>
    <p:sldId id="271" r:id="rId16"/>
  </p:sldIdLst>
  <p:sldSz cx="9144000" cy="5143500" type="screen16x9"/>
  <p:notesSz cx="6735763" cy="9866313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sper" panose="02000506000000020004" pitchFamily="2" charset="-94"/>
      <p:regular r:id="rId23"/>
      <p:bold r:id="rId24"/>
      <p:italic r:id="rId25"/>
      <p:boldItalic r:id="rId26"/>
    </p:embeddedFont>
    <p:embeddedFont>
      <p:font typeface="Freude" panose="020F0701030101000007" pitchFamily="34" charset="-94"/>
      <p:regular r:id="rId27"/>
    </p:embeddedFont>
    <p:embeddedFont>
      <p:font typeface="Matchinger" panose="02000500000000000000" pitchFamily="2" charset="0"/>
      <p:regular r:id="rId28"/>
    </p:embeddedFont>
  </p:embeddedFontLst>
  <p:defaultTextStyle>
    <a:defPPr>
      <a:defRPr lang="tr-T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9EC6"/>
    <a:srgbClr val="36476C"/>
    <a:srgbClr val="FDFBDB"/>
    <a:srgbClr val="625740"/>
    <a:srgbClr val="424760"/>
    <a:srgbClr val="FCEBE0"/>
    <a:srgbClr val="EFE2FA"/>
    <a:srgbClr val="C0C19B"/>
    <a:srgbClr val="000000"/>
    <a:srgbClr val="4955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89946" autoAdjust="0"/>
  </p:normalViewPr>
  <p:slideViewPr>
    <p:cSldViewPr snapToGrid="0">
      <p:cViewPr varScale="1">
        <p:scale>
          <a:sx n="92" d="100"/>
          <a:sy n="92" d="100"/>
        </p:scale>
        <p:origin x="111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102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C5AD4CC6-7458-45BD-8784-D333385FC8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F2138C2-AEDF-4CC9-94F5-132D5078DB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BB69E-99FC-4822-A509-B8EE011FA76C}" type="datetimeFigureOut">
              <a:rPr lang="tr-TR" smtClean="0"/>
              <a:t>04.08.2022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3E0F184-F9AD-4FC5-8C5D-4D20A6B2DC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1DA5555-1359-43B6-8B62-015694B54C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339D8-CD83-4973-A863-6CB7F7AF2E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2446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8DCC7-80E8-483B-963A-EB71E5F545F4}" type="datetimeFigureOut">
              <a:rPr lang="tr-TR" smtClean="0"/>
              <a:t>04.08.2022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9D6A2-E0A2-4D14-BF4E-796BFE3646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5593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9D6A2-E0A2-4D14-BF4E-796BFE36460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24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9D6A2-E0A2-4D14-BF4E-796BFE36460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3467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9D6A2-E0A2-4D14-BF4E-796BFE36460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7121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AB37C720-C4F6-4C99-8B81-995935A1F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" y="0"/>
            <a:ext cx="9142223" cy="5143500"/>
          </a:xfrm>
          <a:prstGeom prst="rect">
            <a:avLst/>
          </a:prstGeom>
        </p:spPr>
      </p:pic>
      <p:sp>
        <p:nvSpPr>
          <p:cNvPr id="13" name="İçerik Yer Tutucusu 12">
            <a:extLst>
              <a:ext uri="{FF2B5EF4-FFF2-40B4-BE49-F238E27FC236}">
                <a16:creationId xmlns:a16="http://schemas.microsoft.com/office/drawing/2014/main" id="{2659BC18-0551-4A29-981D-962710353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73856" y="3982641"/>
            <a:ext cx="3657600" cy="340519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Konu Adı</a:t>
            </a:r>
          </a:p>
        </p:txBody>
      </p:sp>
      <p:sp>
        <p:nvSpPr>
          <p:cNvPr id="4" name="İçerik Yer Tutucusu 12">
            <a:extLst>
              <a:ext uri="{FF2B5EF4-FFF2-40B4-BE49-F238E27FC236}">
                <a16:creationId xmlns:a16="http://schemas.microsoft.com/office/drawing/2014/main" id="{E117D46C-EEF9-45E2-AA22-379706DE9D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73856" y="3421533"/>
            <a:ext cx="3657600" cy="340519"/>
          </a:xfrm>
        </p:spPr>
        <p:txBody>
          <a:bodyPr anchor="ctr"/>
          <a:lstStyle>
            <a:lvl1pPr marL="0" indent="0">
              <a:buNone/>
              <a:defRPr b="1" cap="all" baseline="0">
                <a:solidFill>
                  <a:srgbClr val="36476C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Ders Adı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E6B968A-D789-452E-AB0A-11AC6D82C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" y="0"/>
            <a:ext cx="91422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E65FDB0C-3DA1-4553-9A58-D11A4CB477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874361C-0F7B-4C63-BAB2-D509FB69B581}"/>
              </a:ext>
            </a:extLst>
          </p:cNvPr>
          <p:cNvSpPr/>
          <p:nvPr/>
        </p:nvSpPr>
        <p:spPr>
          <a:xfrm>
            <a:off x="-558000" y="737347"/>
            <a:ext cx="9180000" cy="77993"/>
          </a:xfrm>
          <a:prstGeom prst="roundRect">
            <a:avLst>
              <a:gd name="adj" fmla="val 50000"/>
            </a:avLst>
          </a:prstGeom>
          <a:solidFill>
            <a:srgbClr val="323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13" dirty="0">
              <a:latin typeface="Casper" panose="02000506000000020004" pitchFamily="2" charset="-94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3696E44-321F-4C09-B6B8-8DE0FC2F7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144000"/>
            <a:ext cx="8100000" cy="504000"/>
          </a:xfrm>
          <a:noFill/>
        </p:spPr>
        <p:txBody>
          <a:bodyPr wrap="square" tIns="36000" bIns="36000">
            <a:noAutofit/>
          </a:bodyPr>
          <a:lstStyle>
            <a:lvl1pPr>
              <a:defRPr sz="2400" b="0" cap="none" baseline="0">
                <a:solidFill>
                  <a:srgbClr val="0BD30B"/>
                </a:solidFill>
                <a:latin typeface="Freude" panose="020F0701030101000007" pitchFamily="34" charset="-94"/>
              </a:defRPr>
            </a:lvl1pPr>
          </a:lstStyle>
          <a:p>
            <a:r>
              <a:rPr lang="tr-TR" dirty="0"/>
              <a:t>Konu Adı Ve Slayt Başlığı Buraya Yazılacak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A49AA2-C14F-47D6-A33B-076B3EEE7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>
            <a:normAutofit/>
          </a:bodyPr>
          <a:lstStyle>
            <a:lvl1pPr marL="252000" indent="-252000">
              <a:buClr>
                <a:srgbClr val="FF0000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>
                <a:tab pos="538163" algn="l"/>
              </a:tabLst>
              <a:defRPr sz="20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  <p:pic>
        <p:nvPicPr>
          <p:cNvPr id="6" name="Resim 5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C80AC702-AFF6-4248-9E2C-720446B7A4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36C048B-8227-4631-A909-4282FD06E2E2}"/>
              </a:ext>
            </a:extLst>
          </p:cNvPr>
          <p:cNvSpPr/>
          <p:nvPr userDrawn="1"/>
        </p:nvSpPr>
        <p:spPr>
          <a:xfrm>
            <a:off x="-558000" y="737347"/>
            <a:ext cx="9180000" cy="77993"/>
          </a:xfrm>
          <a:prstGeom prst="roundRect">
            <a:avLst>
              <a:gd name="adj" fmla="val 50000"/>
            </a:avLst>
          </a:prstGeom>
          <a:solidFill>
            <a:srgbClr val="323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13" dirty="0">
              <a:latin typeface="Casper" panose="02000506000000020004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371335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rnek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06DB235-16EC-49B4-9719-304D7AE93D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00" y="144000"/>
            <a:ext cx="1801159" cy="720000"/>
          </a:xfrm>
          <a:prstGeom prst="rect">
            <a:avLst/>
          </a:prstGeom>
        </p:spPr>
      </p:pic>
      <p:pic>
        <p:nvPicPr>
          <p:cNvPr id="2" name="Resim 1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FC5D055E-DC03-4BB0-8A88-6BCA104484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85B90DBD-3023-4021-B382-E4D50F93D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>
            <a:lvl1pPr marL="252000" indent="-252000">
              <a:buClr>
                <a:srgbClr val="FF0000"/>
              </a:buClr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>
                <a:tab pos="538163" algn="l"/>
              </a:tabLst>
              <a:defRPr sz="20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B72B1DE-99EF-4556-9A14-C0398985EB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00" y="144000"/>
            <a:ext cx="1801159" cy="720000"/>
          </a:xfrm>
          <a:prstGeom prst="rect">
            <a:avLst/>
          </a:prstGeom>
        </p:spPr>
      </p:pic>
      <p:pic>
        <p:nvPicPr>
          <p:cNvPr id="8" name="Resim 7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BD735184-E996-4601-8CBB-AEA157A293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65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kinlik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36E11CD9-9C78-4D1C-9ACB-B54C32A572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11" name="etkinlik">
            <a:extLst>
              <a:ext uri="{FF2B5EF4-FFF2-40B4-BE49-F238E27FC236}">
                <a16:creationId xmlns:a16="http://schemas.microsoft.com/office/drawing/2014/main" id="{51CFB2CA-5B93-42F8-8F6E-71E456CD86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144000"/>
            <a:ext cx="2301222" cy="720000"/>
          </a:xfrm>
          <a:prstGeom prst="rect">
            <a:avLst/>
          </a:prstGeom>
        </p:spPr>
      </p:pic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BFC21C5-E831-4FE4-87A5-398441FB7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>
            <a:lvl1pPr marL="252000" indent="-252000">
              <a:buClr>
                <a:srgbClr val="FF0000"/>
              </a:buClr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>
                <a:tab pos="538163" algn="l"/>
              </a:tabLst>
              <a:defRPr sz="20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  <p:pic>
        <p:nvPicPr>
          <p:cNvPr id="5" name="Resim 4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42A61698-6451-4184-B225-9B0DD84081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7" name="etkinlik">
            <a:extLst>
              <a:ext uri="{FF2B5EF4-FFF2-40B4-BE49-F238E27FC236}">
                <a16:creationId xmlns:a16="http://schemas.microsoft.com/office/drawing/2014/main" id="{E673FACD-8246-4567-A6E0-BCC30ECCD3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144000"/>
            <a:ext cx="230122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73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ygulama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630787C6-9BE2-48D1-B2CD-DF83A98711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4261DFD-6F65-462C-B242-35739C28AA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97" y="144000"/>
            <a:ext cx="2319742" cy="720000"/>
          </a:xfrm>
          <a:prstGeom prst="rect">
            <a:avLst/>
          </a:prstGeom>
        </p:spPr>
      </p:pic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CE62ED09-7183-4FF9-A1D2-90D5A1471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>
            <a:lvl1pPr marL="252000" indent="-252000">
              <a:buClr>
                <a:srgbClr val="FF0000"/>
              </a:buClr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>
                <a:tab pos="538163" algn="l"/>
              </a:tabLst>
              <a:defRPr sz="18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  <p:pic>
        <p:nvPicPr>
          <p:cNvPr id="5" name="Resim 4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CCF0AE7D-DC0B-458B-98D8-79B7D9B493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001BD84-B8E9-4934-8B58-4F8D3E2785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97" y="144000"/>
            <a:ext cx="231974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ş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4EF55F44-615B-4A35-B98C-5CB6C4457A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4" name="Resim 3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8D8C3E15-CAB7-44E0-8EB2-FDC792A2A9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7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AB37C720-C4F6-4C99-8B81-995935A1F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" y="0"/>
            <a:ext cx="9142223" cy="5143500"/>
          </a:xfrm>
          <a:prstGeom prst="rect">
            <a:avLst/>
          </a:prstGeom>
        </p:spPr>
      </p:pic>
      <p:sp>
        <p:nvSpPr>
          <p:cNvPr id="13" name="İçerik Yer Tutucusu 12">
            <a:extLst>
              <a:ext uri="{FF2B5EF4-FFF2-40B4-BE49-F238E27FC236}">
                <a16:creationId xmlns:a16="http://schemas.microsoft.com/office/drawing/2014/main" id="{2659BC18-0551-4A29-981D-962710353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73856" y="3982641"/>
            <a:ext cx="3657600" cy="340519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Konu Adı</a:t>
            </a:r>
          </a:p>
        </p:txBody>
      </p:sp>
      <p:sp>
        <p:nvSpPr>
          <p:cNvPr id="4" name="İçerik Yer Tutucusu 12">
            <a:extLst>
              <a:ext uri="{FF2B5EF4-FFF2-40B4-BE49-F238E27FC236}">
                <a16:creationId xmlns:a16="http://schemas.microsoft.com/office/drawing/2014/main" id="{E117D46C-EEF9-45E2-AA22-379706DE9D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73856" y="3421533"/>
            <a:ext cx="3657600" cy="340519"/>
          </a:xfrm>
        </p:spPr>
        <p:txBody>
          <a:bodyPr anchor="ctr"/>
          <a:lstStyle>
            <a:lvl1pPr marL="0" indent="0">
              <a:buNone/>
              <a:defRPr b="1" cap="all" baseline="0">
                <a:solidFill>
                  <a:srgbClr val="36476C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Ders Adı</a:t>
            </a:r>
          </a:p>
        </p:txBody>
      </p:sp>
    </p:spTree>
    <p:extLst>
      <p:ext uri="{BB962C8B-B14F-4D97-AF65-F5344CB8AC3E}">
        <p14:creationId xmlns:p14="http://schemas.microsoft.com/office/powerpoint/2010/main" val="185792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AB37C720-C4F6-4C99-8B81-995935A1F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" y="0"/>
            <a:ext cx="9142223" cy="5143499"/>
          </a:xfrm>
          <a:prstGeom prst="rect">
            <a:avLst/>
          </a:prstGeom>
        </p:spPr>
      </p:pic>
      <p:sp>
        <p:nvSpPr>
          <p:cNvPr id="13" name="İçerik Yer Tutucusu 12">
            <a:extLst>
              <a:ext uri="{FF2B5EF4-FFF2-40B4-BE49-F238E27FC236}">
                <a16:creationId xmlns:a16="http://schemas.microsoft.com/office/drawing/2014/main" id="{2659BC18-0551-4A29-981D-962710353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73856" y="3982641"/>
            <a:ext cx="3657600" cy="340519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Konu Adı</a:t>
            </a:r>
          </a:p>
        </p:txBody>
      </p:sp>
      <p:sp>
        <p:nvSpPr>
          <p:cNvPr id="4" name="İçerik Yer Tutucusu 12">
            <a:extLst>
              <a:ext uri="{FF2B5EF4-FFF2-40B4-BE49-F238E27FC236}">
                <a16:creationId xmlns:a16="http://schemas.microsoft.com/office/drawing/2014/main" id="{E117D46C-EEF9-45E2-AA22-379706DE9D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73856" y="3421533"/>
            <a:ext cx="3657600" cy="340519"/>
          </a:xfrm>
        </p:spPr>
        <p:txBody>
          <a:bodyPr anchor="ctr"/>
          <a:lstStyle>
            <a:lvl1pPr marL="0" indent="0">
              <a:buNone/>
              <a:defRPr b="1" cap="all" baseline="0">
                <a:solidFill>
                  <a:srgbClr val="36476C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Ders Adı</a:t>
            </a:r>
          </a:p>
        </p:txBody>
      </p:sp>
    </p:spTree>
    <p:extLst>
      <p:ext uri="{BB962C8B-B14F-4D97-AF65-F5344CB8AC3E}">
        <p14:creationId xmlns:p14="http://schemas.microsoft.com/office/powerpoint/2010/main" val="258090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AB37C720-C4F6-4C99-8B81-995935A1F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" y="0"/>
            <a:ext cx="9142223" cy="5143499"/>
          </a:xfrm>
          <a:prstGeom prst="rect">
            <a:avLst/>
          </a:prstGeom>
        </p:spPr>
      </p:pic>
      <p:sp>
        <p:nvSpPr>
          <p:cNvPr id="13" name="İçerik Yer Tutucusu 12">
            <a:extLst>
              <a:ext uri="{FF2B5EF4-FFF2-40B4-BE49-F238E27FC236}">
                <a16:creationId xmlns:a16="http://schemas.microsoft.com/office/drawing/2014/main" id="{2659BC18-0551-4A29-981D-962710353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73856" y="3982641"/>
            <a:ext cx="3657600" cy="340519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Konu Adı</a:t>
            </a:r>
          </a:p>
        </p:txBody>
      </p:sp>
      <p:sp>
        <p:nvSpPr>
          <p:cNvPr id="4" name="İçerik Yer Tutucusu 12">
            <a:extLst>
              <a:ext uri="{FF2B5EF4-FFF2-40B4-BE49-F238E27FC236}">
                <a16:creationId xmlns:a16="http://schemas.microsoft.com/office/drawing/2014/main" id="{E117D46C-EEF9-45E2-AA22-379706DE9D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73856" y="3421533"/>
            <a:ext cx="3657600" cy="340519"/>
          </a:xfrm>
        </p:spPr>
        <p:txBody>
          <a:bodyPr anchor="ctr"/>
          <a:lstStyle>
            <a:lvl1pPr marL="0" indent="0">
              <a:buNone/>
              <a:defRPr b="1" cap="all" baseline="0">
                <a:solidFill>
                  <a:srgbClr val="36476C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Ders Adı</a:t>
            </a:r>
          </a:p>
        </p:txBody>
      </p:sp>
    </p:spTree>
    <p:extLst>
      <p:ext uri="{BB962C8B-B14F-4D97-AF65-F5344CB8AC3E}">
        <p14:creationId xmlns:p14="http://schemas.microsoft.com/office/powerpoint/2010/main" val="253377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AB37C720-C4F6-4C99-8B81-995935A1F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" y="0"/>
            <a:ext cx="9142223" cy="5143499"/>
          </a:xfrm>
          <a:prstGeom prst="rect">
            <a:avLst/>
          </a:prstGeom>
        </p:spPr>
      </p:pic>
      <p:sp>
        <p:nvSpPr>
          <p:cNvPr id="13" name="İçerik Yer Tutucusu 12">
            <a:extLst>
              <a:ext uri="{FF2B5EF4-FFF2-40B4-BE49-F238E27FC236}">
                <a16:creationId xmlns:a16="http://schemas.microsoft.com/office/drawing/2014/main" id="{2659BC18-0551-4A29-981D-962710353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73856" y="3982641"/>
            <a:ext cx="3657600" cy="340519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Konu Adı</a:t>
            </a:r>
          </a:p>
        </p:txBody>
      </p:sp>
      <p:sp>
        <p:nvSpPr>
          <p:cNvPr id="4" name="İçerik Yer Tutucusu 12">
            <a:extLst>
              <a:ext uri="{FF2B5EF4-FFF2-40B4-BE49-F238E27FC236}">
                <a16:creationId xmlns:a16="http://schemas.microsoft.com/office/drawing/2014/main" id="{E117D46C-EEF9-45E2-AA22-379706DE9D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73856" y="3421533"/>
            <a:ext cx="3657600" cy="340519"/>
          </a:xfrm>
        </p:spPr>
        <p:txBody>
          <a:bodyPr anchor="ctr"/>
          <a:lstStyle>
            <a:lvl1pPr marL="0" indent="0">
              <a:buNone/>
              <a:defRPr b="1" cap="all" baseline="0">
                <a:solidFill>
                  <a:srgbClr val="36476C"/>
                </a:solidFill>
                <a:latin typeface="Freude" panose="020F0701030101000007" pitchFamily="34" charset="-94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Ders Adı</a:t>
            </a:r>
          </a:p>
        </p:txBody>
      </p:sp>
    </p:spTree>
    <p:extLst>
      <p:ext uri="{BB962C8B-B14F-4D97-AF65-F5344CB8AC3E}">
        <p14:creationId xmlns:p14="http://schemas.microsoft.com/office/powerpoint/2010/main" val="191168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Örnek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06DB235-16EC-49B4-9719-304D7AE93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00" y="144000"/>
            <a:ext cx="1801159" cy="720000"/>
          </a:xfrm>
          <a:prstGeom prst="rect">
            <a:avLst/>
          </a:prstGeom>
        </p:spPr>
      </p:pic>
      <p:pic>
        <p:nvPicPr>
          <p:cNvPr id="2" name="Resim 1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FC5D055E-DC03-4BB0-8A88-6BCA104484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85B90DBD-3023-4021-B382-E4D50F93D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>
            <a:lvl1pPr marL="252000" indent="-252000">
              <a:buClr>
                <a:srgbClr val="FF0000"/>
              </a:buClr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>
                <a:tab pos="538163" algn="l"/>
              </a:tabLst>
              <a:defRPr sz="24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2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</p:spTree>
    <p:extLst>
      <p:ext uri="{BB962C8B-B14F-4D97-AF65-F5344CB8AC3E}">
        <p14:creationId xmlns:p14="http://schemas.microsoft.com/office/powerpoint/2010/main" val="989611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kinlik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36E11CD9-9C78-4D1C-9ACB-B54C32A572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11" name="etkinlik">
            <a:extLst>
              <a:ext uri="{FF2B5EF4-FFF2-40B4-BE49-F238E27FC236}">
                <a16:creationId xmlns:a16="http://schemas.microsoft.com/office/drawing/2014/main" id="{51CFB2CA-5B93-42F8-8F6E-71E456CD8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144000"/>
            <a:ext cx="2301222" cy="720000"/>
          </a:xfrm>
          <a:prstGeom prst="rect">
            <a:avLst/>
          </a:prstGeom>
        </p:spPr>
      </p:pic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BFC21C5-E831-4FE4-87A5-398441FB7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>
            <a:lvl1pPr marL="252000" indent="-252000">
              <a:buClr>
                <a:srgbClr val="FF0000"/>
              </a:buClr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>
                <a:tab pos="538163" algn="l"/>
              </a:tabLst>
              <a:defRPr sz="24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2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</p:spTree>
    <p:extLst>
      <p:ext uri="{BB962C8B-B14F-4D97-AF65-F5344CB8AC3E}">
        <p14:creationId xmlns:p14="http://schemas.microsoft.com/office/powerpoint/2010/main" val="3052822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ygulama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630787C6-9BE2-48D1-B2CD-DF83A9871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4261DFD-6F65-462C-B242-35739C28AA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97" y="144000"/>
            <a:ext cx="2319742" cy="720000"/>
          </a:xfrm>
          <a:prstGeom prst="rect">
            <a:avLst/>
          </a:prstGeom>
        </p:spPr>
      </p:pic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CE62ED09-7183-4FF9-A1D2-90D5A1471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>
            <a:lvl1pPr marL="252000" indent="-252000">
              <a:buClr>
                <a:srgbClr val="FF0000"/>
              </a:buClr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>
                <a:tab pos="538163" algn="l"/>
              </a:tabLst>
              <a:defRPr sz="2400">
                <a:latin typeface="Matchinger" panose="02000500000000000000" pitchFamily="2" charset="0"/>
              </a:defRPr>
            </a:lvl1pPr>
            <a:lvl2pPr marL="576000" indent="-21600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200">
                <a:latin typeface="Matchinger" panose="02000500000000000000" pitchFamily="2" charset="0"/>
              </a:defRPr>
            </a:lvl2pPr>
            <a:lvl3pPr marL="8572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2000">
                <a:latin typeface="Matchinger" panose="02000500000000000000" pitchFamily="2" charset="0"/>
              </a:defRPr>
            </a:lvl3pPr>
            <a:lvl4pPr marL="12001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800">
                <a:latin typeface="Matchinger" panose="02000500000000000000" pitchFamily="2" charset="0"/>
              </a:defRPr>
            </a:lvl4pPr>
            <a:lvl5pPr marL="1543050" indent="-171450"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600">
                <a:latin typeface="Matchinger" panose="02000500000000000000" pitchFamily="2" charset="0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</p:txBody>
      </p:sp>
    </p:spTree>
    <p:extLst>
      <p:ext uri="{BB962C8B-B14F-4D97-AF65-F5344CB8AC3E}">
        <p14:creationId xmlns:p14="http://schemas.microsoft.com/office/powerpoint/2010/main" val="3324751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lgisayar içeren bir resim&#10;&#10;Açıklama otomatik olarak oluşturuldu">
            <a:extLst>
              <a:ext uri="{FF2B5EF4-FFF2-40B4-BE49-F238E27FC236}">
                <a16:creationId xmlns:a16="http://schemas.microsoft.com/office/drawing/2014/main" id="{4EF55F44-615B-4A35-B98C-5CB6C4457A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56" y="2375329"/>
            <a:ext cx="3865944" cy="276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4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ED1C0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AED3601-1D5A-4417-A4AC-C53851FCE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0FEB239-B7D6-4569-8095-A4D4202FA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6139594-0DE6-4FDB-B651-7FAF9CA09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54F81-B1E4-48F4-B082-AB9D5B1CFC63}" type="datetimeFigureOut">
              <a:rPr lang="tr-TR" smtClean="0"/>
              <a:t>04.08.2022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B545C3-923A-47F4-93BE-CE12C5370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83D5071-DE6E-4CAB-8AA8-9335E16D5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E2CD0-E606-4398-9F74-81E2E927ED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137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51" r:id="rId7"/>
    <p:sldLayoutId id="2147483658" r:id="rId8"/>
    <p:sldLayoutId id="2147483659" r:id="rId9"/>
    <p:sldLayoutId id="2147483657" r:id="rId10"/>
    <p:sldLayoutId id="2147483654" r:id="rId11"/>
    <p:sldLayoutId id="2147483652" r:id="rId12"/>
    <p:sldLayoutId id="2147483655" r:id="rId13"/>
    <p:sldLayoutId id="2147483656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Freude" panose="020F0701030101000007" pitchFamily="34" charset="-94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Matchinger" panose="02000500000000000000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atchinger" panose="02000500000000000000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tchinger" panose="02000500000000000000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atchinger" panose="02000500000000000000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atchinger" panose="02000500000000000000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F710AEEC-8CDE-4BD3-B781-92539D4FF7E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tr-TR" sz="2000" b="1" dirty="0"/>
              <a:t>Söz Sanatları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093E3F-9059-4BE9-B35A-2AF1713E49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TÜRKÇE</a:t>
            </a:r>
          </a:p>
        </p:txBody>
      </p:sp>
    </p:spTree>
    <p:extLst>
      <p:ext uri="{BB962C8B-B14F-4D97-AF65-F5344CB8AC3E}">
        <p14:creationId xmlns:p14="http://schemas.microsoft.com/office/powerpoint/2010/main" val="363380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E8A7C804-E506-4ADA-9C45-508B748B9D5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3F13D6D-A701-4B80-A532-D11F26E4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144000"/>
            <a:ext cx="8100000" cy="504000"/>
          </a:xfrm>
        </p:spPr>
        <p:txBody>
          <a:bodyPr/>
          <a:lstStyle/>
          <a:p>
            <a:r>
              <a:rPr lang="tr-TR" dirty="0"/>
              <a:t>Söz Sanatları (Edebi Sanatlar)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53CFBE-F2C7-4A47-A1D6-027C6E458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Söz sanatları</a:t>
            </a:r>
            <a:r>
              <a:rPr lang="tr-TR" dirty="0"/>
              <a:t>; ifade edilmek istenenleri kelimelerin düz anlamlarının dışına çıkarak ifade etmek, anlatıma zenginlik katmak, monotonluğu kırmak ya da az sözle çok şey ifade etmek için kullanılır.</a:t>
            </a:r>
          </a:p>
          <a:p>
            <a:endParaRPr lang="tr-TR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90F3058-2F15-4F75-9072-A992FC13F0DC}"/>
              </a:ext>
            </a:extLst>
          </p:cNvPr>
          <p:cNvSpPr/>
          <p:nvPr/>
        </p:nvSpPr>
        <p:spPr>
          <a:xfrm>
            <a:off x="-558000" y="737347"/>
            <a:ext cx="9180000" cy="77993"/>
          </a:xfrm>
          <a:prstGeom prst="roundRect">
            <a:avLst>
              <a:gd name="adj" fmla="val 50000"/>
            </a:avLst>
          </a:prstGeom>
          <a:solidFill>
            <a:srgbClr val="323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13" dirty="0">
              <a:latin typeface="Casper" panose="02000506000000020004" pitchFamily="2" charset="-94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623987E-8FED-4A56-B097-2B6ECC064F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963892" y="-1036616"/>
            <a:ext cx="3216222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7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D11229E-FE5C-41B5-BDFC-E96CAB64E1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AD65DD-F0D7-4191-B42E-C7253EF0F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50" y="911699"/>
            <a:ext cx="8100000" cy="3947280"/>
          </a:xfrm>
        </p:spPr>
        <p:txBody>
          <a:bodyPr/>
          <a:lstStyle/>
          <a:p>
            <a:r>
              <a:rPr lang="tr-TR" dirty="0"/>
              <a:t>Bir durumu veya olayı olduğundan çok daha büyük, küçük ya da olmayacak biçimde anlatma sanatıdır.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Yağmur yağmıyor adeta bardaktan boşalıyordu.</a:t>
            </a:r>
          </a:p>
          <a:p>
            <a:endParaRPr lang="tr-TR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6ACA7AA-D54B-4F57-B4F4-CE7F2055E9DA}"/>
              </a:ext>
            </a:extLst>
          </p:cNvPr>
          <p:cNvSpPr/>
          <p:nvPr/>
        </p:nvSpPr>
        <p:spPr>
          <a:xfrm>
            <a:off x="-558000" y="737347"/>
            <a:ext cx="9180000" cy="77993"/>
          </a:xfrm>
          <a:prstGeom prst="roundRect">
            <a:avLst>
              <a:gd name="adj" fmla="val 50000"/>
            </a:avLst>
          </a:prstGeom>
          <a:solidFill>
            <a:srgbClr val="323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13" dirty="0">
              <a:latin typeface="Casper" panose="02000506000000020004" pitchFamily="2" charset="-94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9024FA9-537F-4722-8BF8-F8C5A149FA33}"/>
              </a:ext>
            </a:extLst>
          </p:cNvPr>
          <p:cNvSpPr txBox="1"/>
          <p:nvPr/>
        </p:nvSpPr>
        <p:spPr>
          <a:xfrm>
            <a:off x="720970" y="306615"/>
            <a:ext cx="48744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70C0"/>
                </a:solidFill>
              </a:rPr>
              <a:t>1. Abartma (Mübalağa)</a:t>
            </a:r>
          </a:p>
        </p:txBody>
      </p:sp>
    </p:spTree>
    <p:extLst>
      <p:ext uri="{BB962C8B-B14F-4D97-AF65-F5344CB8AC3E}">
        <p14:creationId xmlns:p14="http://schemas.microsoft.com/office/powerpoint/2010/main" val="236822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856DC509-E463-4905-92DD-6667209E92B5}"/>
              </a:ext>
            </a:extLst>
          </p:cNvPr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solidFill>
            <a:srgbClr val="36476C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D505D30-16A5-44F6-9C7C-5A19B6B6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Kişileştirme (Teşhis)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7CC94A-9B26-4DCC-AA76-E6F33A0A5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3221502" cy="4023360"/>
          </a:xfrm>
        </p:spPr>
        <p:txBody>
          <a:bodyPr/>
          <a:lstStyle/>
          <a:p>
            <a:r>
              <a:rPr lang="sv-SE" dirty="0"/>
              <a:t>İnsan dışındaki varlıklara, insana özgü niteliklerin verilmesidir.</a:t>
            </a:r>
            <a:endParaRPr lang="tr-TR" dirty="0"/>
          </a:p>
          <a:p>
            <a:endParaRPr lang="tr-TR" dirty="0"/>
          </a:p>
          <a:p>
            <a:r>
              <a:rPr lang="tr-TR" dirty="0"/>
              <a:t>Develer, senin buraları sessiz bir şekilde terk ettiğini söylediler.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2DCDBAF-A689-4D8E-8634-20E3D86C6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276" y="0"/>
            <a:ext cx="5345723" cy="515493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D8B89E7-5926-4777-94D0-F193EA2ECE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3655">
            <a:off x="3776483" y="120235"/>
            <a:ext cx="1392558" cy="1956105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7132E7C2-0B52-4CF5-8DB8-ECB204414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81190">
            <a:off x="6857107" y="-7584"/>
            <a:ext cx="1677626" cy="2163305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0B0C7E5F-3108-4BB1-8FC5-73FAAE8D0E41}"/>
              </a:ext>
            </a:extLst>
          </p:cNvPr>
          <p:cNvSpPr txBox="1"/>
          <p:nvPr/>
        </p:nvSpPr>
        <p:spPr>
          <a:xfrm>
            <a:off x="4290645" y="554491"/>
            <a:ext cx="562708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Gitti Gitti…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78148AB-27B9-48CD-8FEC-704FAD0BB926}"/>
              </a:ext>
            </a:extLst>
          </p:cNvPr>
          <p:cNvSpPr txBox="1"/>
          <p:nvPr/>
        </p:nvSpPr>
        <p:spPr>
          <a:xfrm>
            <a:off x="7695920" y="708229"/>
            <a:ext cx="6775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Valla Gitti. </a:t>
            </a:r>
          </a:p>
        </p:txBody>
      </p:sp>
    </p:spTree>
    <p:extLst>
      <p:ext uri="{BB962C8B-B14F-4D97-AF65-F5344CB8AC3E}">
        <p14:creationId xmlns:p14="http://schemas.microsoft.com/office/powerpoint/2010/main" val="39548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53A1427-B4BE-4A40-BB3D-BACA293098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ECABC9B-EFBA-49DC-B263-80B72A71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 </a:t>
            </a:r>
            <a:r>
              <a:rPr lang="tr-TR"/>
              <a:t>Konuşturma (İntak)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96FB0C-9192-4E5F-A5AC-24BB09FC9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İnsan dışındaki varlıkların konuşturulmasıdır.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Bulut: “Yağmur olup yağacağım, neşe vereceğim sizlere.” dedi ormandaki ağaçlara.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0BD53D8-D510-4639-92F5-EDB5F7EF3EB2}"/>
              </a:ext>
            </a:extLst>
          </p:cNvPr>
          <p:cNvSpPr/>
          <p:nvPr/>
        </p:nvSpPr>
        <p:spPr>
          <a:xfrm>
            <a:off x="-558000" y="737347"/>
            <a:ext cx="9180000" cy="77993"/>
          </a:xfrm>
          <a:prstGeom prst="roundRect">
            <a:avLst>
              <a:gd name="adj" fmla="val 50000"/>
            </a:avLst>
          </a:prstGeom>
          <a:solidFill>
            <a:srgbClr val="323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13" dirty="0">
              <a:latin typeface="Casper" panose="02000506000000020004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50259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576F4988-404F-43B3-AADE-BCEE4DD7C57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6476C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Başlık 4">
            <a:extLst>
              <a:ext uri="{FF2B5EF4-FFF2-40B4-BE49-F238E27FC236}">
                <a16:creationId xmlns:a16="http://schemas.microsoft.com/office/drawing/2014/main" id="{DFBF36C9-0D45-438B-B7F8-FD822136A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 Benzetme (Teşbih)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DA3D8D-2C56-4020-92C4-B7326615A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3501" y="2951321"/>
            <a:ext cx="3613903" cy="759656"/>
          </a:xfrm>
        </p:spPr>
        <p:txBody>
          <a:bodyPr>
            <a:normAutofit fontScale="92500"/>
          </a:bodyPr>
          <a:lstStyle/>
          <a:p>
            <a:r>
              <a:rPr lang="tr-TR" dirty="0"/>
              <a:t>Kedi kaplan gibi yoldan geçenlerin üzerine atıldı.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43382D3-0C28-4F5D-B038-2DA9AD1C2B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862" y="2475914"/>
            <a:ext cx="2892891" cy="1935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1A135EDF-2041-441C-B094-74840EB59B45}"/>
              </a:ext>
            </a:extLst>
          </p:cNvPr>
          <p:cNvSpPr txBox="1"/>
          <p:nvPr/>
        </p:nvSpPr>
        <p:spPr>
          <a:xfrm>
            <a:off x="521999" y="911062"/>
            <a:ext cx="80100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dirty="0"/>
              <a:t>Aralarında ilgi bulunan kavram, durum ya da varlıktan zayıf olanın güçlü olana benzetilmesi sanatıdır.</a:t>
            </a:r>
          </a:p>
        </p:txBody>
      </p:sp>
    </p:spTree>
    <p:extLst>
      <p:ext uri="{BB962C8B-B14F-4D97-AF65-F5344CB8AC3E}">
        <p14:creationId xmlns:p14="http://schemas.microsoft.com/office/powerpoint/2010/main" val="163751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FE1E8F3B-AD90-4D43-93A7-87539261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115929-2956-49E6-91D1-70DCA303E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/>
          <a:p>
            <a:r>
              <a:rPr lang="tr-TR" dirty="0"/>
              <a:t>Tam bir benzetmede benzeyen, benzetilen, benzetme yönü, benzetme edatı olmak üzere dört unsur vardır.</a:t>
            </a:r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87B8461-A5F0-479B-9B12-69ECC04AA94D}"/>
              </a:ext>
            </a:extLst>
          </p:cNvPr>
          <p:cNvSpPr txBox="1"/>
          <p:nvPr/>
        </p:nvSpPr>
        <p:spPr>
          <a:xfrm>
            <a:off x="908304" y="2271668"/>
            <a:ext cx="687628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400" dirty="0"/>
              <a:t>Çeşmenin </a:t>
            </a:r>
            <a:r>
              <a:rPr lang="tr-TR" sz="2400" u="sng" dirty="0">
                <a:solidFill>
                  <a:srgbClr val="FF0000"/>
                </a:solidFill>
              </a:rPr>
              <a:t>buz</a:t>
            </a:r>
            <a:r>
              <a:rPr lang="tr-TR" sz="2400" dirty="0"/>
              <a:t> </a:t>
            </a:r>
            <a:r>
              <a:rPr lang="tr-TR" sz="2400" u="sng" dirty="0">
                <a:solidFill>
                  <a:schemeClr val="accent5"/>
                </a:solidFill>
              </a:rPr>
              <a:t>gibi</a:t>
            </a:r>
            <a:r>
              <a:rPr lang="tr-TR" sz="2400" dirty="0"/>
              <a:t> </a:t>
            </a:r>
            <a:r>
              <a:rPr lang="tr-TR" sz="2400" u="sng" dirty="0">
                <a:solidFill>
                  <a:srgbClr val="00B050"/>
                </a:solidFill>
              </a:rPr>
              <a:t>soğuk</a:t>
            </a:r>
            <a:r>
              <a:rPr lang="tr-TR" sz="2400" dirty="0"/>
              <a:t> </a:t>
            </a:r>
            <a:r>
              <a:rPr lang="tr-TR" sz="2400" u="sng" dirty="0">
                <a:solidFill>
                  <a:srgbClr val="7030A0"/>
                </a:solidFill>
              </a:rPr>
              <a:t>suyundan</a:t>
            </a:r>
            <a:r>
              <a:rPr lang="tr-TR" sz="2400" dirty="0"/>
              <a:t> içtik.</a:t>
            </a:r>
          </a:p>
        </p:txBody>
      </p: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20DF6D5F-0018-4C8F-B16F-455CC84A1F94}"/>
              </a:ext>
            </a:extLst>
          </p:cNvPr>
          <p:cNvCxnSpPr>
            <a:cxnSpLocks/>
          </p:cNvCxnSpPr>
          <p:nvPr/>
        </p:nvCxnSpPr>
        <p:spPr>
          <a:xfrm flipH="1">
            <a:off x="1641670" y="2759701"/>
            <a:ext cx="1121664" cy="882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BC99D34B-17FE-42D7-A515-6678341D1B50}"/>
              </a:ext>
            </a:extLst>
          </p:cNvPr>
          <p:cNvCxnSpPr>
            <a:cxnSpLocks/>
          </p:cNvCxnSpPr>
          <p:nvPr/>
        </p:nvCxnSpPr>
        <p:spPr>
          <a:xfrm flipH="1">
            <a:off x="3007584" y="2712776"/>
            <a:ext cx="510289" cy="9910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D01B8391-CE9D-4E53-9CDB-A3FDE3A8376C}"/>
              </a:ext>
            </a:extLst>
          </p:cNvPr>
          <p:cNvCxnSpPr>
            <a:cxnSpLocks/>
          </p:cNvCxnSpPr>
          <p:nvPr/>
        </p:nvCxnSpPr>
        <p:spPr>
          <a:xfrm>
            <a:off x="4327851" y="2733333"/>
            <a:ext cx="121566" cy="9357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62499BC3-7215-4DF1-84A3-D69C39C87A6E}"/>
              </a:ext>
            </a:extLst>
          </p:cNvPr>
          <p:cNvCxnSpPr>
            <a:cxnSpLocks/>
          </p:cNvCxnSpPr>
          <p:nvPr/>
        </p:nvCxnSpPr>
        <p:spPr>
          <a:xfrm>
            <a:off x="5600533" y="2684016"/>
            <a:ext cx="699587" cy="8906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2E6E115B-5E88-43EA-A957-F286B04558D7}"/>
              </a:ext>
            </a:extLst>
          </p:cNvPr>
          <p:cNvSpPr txBox="1"/>
          <p:nvPr/>
        </p:nvSpPr>
        <p:spPr>
          <a:xfrm>
            <a:off x="690618" y="3612540"/>
            <a:ext cx="14239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dirty="0">
                <a:solidFill>
                  <a:srgbClr val="FF0000"/>
                </a:solidFill>
              </a:rPr>
              <a:t>Kendisine Benzetilen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06EEFCD3-56D3-4F85-A450-E75A977771F0}"/>
              </a:ext>
            </a:extLst>
          </p:cNvPr>
          <p:cNvSpPr txBox="1"/>
          <p:nvPr/>
        </p:nvSpPr>
        <p:spPr>
          <a:xfrm>
            <a:off x="2282854" y="3775988"/>
            <a:ext cx="13091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dirty="0">
                <a:solidFill>
                  <a:schemeClr val="accent5"/>
                </a:solidFill>
              </a:rPr>
              <a:t>Benzetme Edatı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BB67A438-7909-49C1-8E98-3117384F209F}"/>
              </a:ext>
            </a:extLst>
          </p:cNvPr>
          <p:cNvSpPr txBox="1"/>
          <p:nvPr/>
        </p:nvSpPr>
        <p:spPr>
          <a:xfrm>
            <a:off x="3875090" y="3703845"/>
            <a:ext cx="13091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dirty="0">
                <a:solidFill>
                  <a:srgbClr val="00B050"/>
                </a:solidFill>
              </a:rPr>
              <a:t>Benzetme Yönü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6B8C78F3-8CA3-4803-87EE-FAE7B78DBA05}"/>
              </a:ext>
            </a:extLst>
          </p:cNvPr>
          <p:cNvSpPr txBox="1"/>
          <p:nvPr/>
        </p:nvSpPr>
        <p:spPr>
          <a:xfrm>
            <a:off x="5793364" y="3574620"/>
            <a:ext cx="14239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dirty="0">
                <a:solidFill>
                  <a:schemeClr val="accent3"/>
                </a:solidFill>
              </a:rPr>
              <a:t>Benzeyen</a:t>
            </a:r>
          </a:p>
        </p:txBody>
      </p:sp>
    </p:spTree>
    <p:extLst>
      <p:ext uri="{BB962C8B-B14F-4D97-AF65-F5344CB8AC3E}">
        <p14:creationId xmlns:p14="http://schemas.microsoft.com/office/powerpoint/2010/main" val="368529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>
            <a:extLst>
              <a:ext uri="{FF2B5EF4-FFF2-40B4-BE49-F238E27FC236}">
                <a16:creationId xmlns:a16="http://schemas.microsoft.com/office/drawing/2014/main" id="{141FCC62-62B8-42E6-9ACC-70FEC640E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5. Ad Aktarması (Mecaz-ı Mürsel)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3E422B-1B0F-43F4-B66E-1AF991F33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>
            <a:normAutofit/>
          </a:bodyPr>
          <a:lstStyle/>
          <a:p>
            <a:r>
              <a:rPr lang="tr-TR" dirty="0"/>
              <a:t>Bir sözcüğün, benzetme amacı taşımadan başka bir sözcüğün yerine kullanılmasıdır.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D75026B-E7A3-49AD-B17C-336FD3B259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0286" y="2359909"/>
            <a:ext cx="3441034" cy="2294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C4D169A-2A4E-45E0-B105-FC1FF80205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627" y="2359909"/>
            <a:ext cx="3441032" cy="2294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7071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1AC66E-A52E-4047-88A5-A012048B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FAB8DA-8EDA-42CC-8F6C-D449FE0E0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İç - Dış İlişkisi: </a:t>
            </a:r>
            <a:r>
              <a:rPr lang="tr-TR" dirty="0"/>
              <a:t>Bir varlığın içi söylenerek dışı, ya da dışı söylenerek içi kastedilir.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C64D2A6-629D-4899-A491-EA2BCDF795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388" y="2461553"/>
            <a:ext cx="2799470" cy="1866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2335D47E-CA88-4498-BCE9-364F24EDB3C5}"/>
              </a:ext>
            </a:extLst>
          </p:cNvPr>
          <p:cNvSpPr txBox="1"/>
          <p:nvPr/>
        </p:nvSpPr>
        <p:spPr>
          <a:xfrm>
            <a:off x="817422" y="2948940"/>
            <a:ext cx="3574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Dünden beri masada duran reçeli dolaba koydu.</a:t>
            </a:r>
          </a:p>
        </p:txBody>
      </p:sp>
    </p:spTree>
    <p:extLst>
      <p:ext uri="{BB962C8B-B14F-4D97-AF65-F5344CB8AC3E}">
        <p14:creationId xmlns:p14="http://schemas.microsoft.com/office/powerpoint/2010/main" val="29327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9C62F5-3AC7-43D7-91BB-1527515D9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937260"/>
            <a:ext cx="8100000" cy="402336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Parça - Bütün İlişkisi: </a:t>
            </a:r>
            <a:r>
              <a:rPr lang="tr-TR" dirty="0"/>
              <a:t>Bir varlığın bütünü söylenerek parçası, parçası söylenerek bütünü kastedilir.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A769C27-652E-4DDB-8E87-E0DF713B50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90" y="2326600"/>
            <a:ext cx="3587264" cy="2394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E0FB4F1B-1532-4691-9AC4-2447CE44C9CC}"/>
              </a:ext>
            </a:extLst>
          </p:cNvPr>
          <p:cNvSpPr txBox="1"/>
          <p:nvPr/>
        </p:nvSpPr>
        <p:spPr>
          <a:xfrm>
            <a:off x="762644" y="2877452"/>
            <a:ext cx="405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Arkadaşım sokağın sonundaki apartmanda oturuyor.</a:t>
            </a:r>
          </a:p>
        </p:txBody>
      </p:sp>
    </p:spTree>
    <p:extLst>
      <p:ext uri="{BB962C8B-B14F-4D97-AF65-F5344CB8AC3E}">
        <p14:creationId xmlns:p14="http://schemas.microsoft.com/office/powerpoint/2010/main" val="100278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69856B5A-0629-41EF-82F0-649761EBB8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C9EC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AFD53E-E244-45CF-BEFF-0E3308E5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244" y="965396"/>
            <a:ext cx="4849836" cy="1137725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Sanatçı - Eser İlişkisi: </a:t>
            </a:r>
            <a:r>
              <a:rPr lang="tr-TR" dirty="0"/>
              <a:t>Sanatçının adı söylenerek eserleri kastedilir.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F15FD01-3153-414D-AD6A-D98D050EB5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0" y="0"/>
            <a:ext cx="3931920" cy="514350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07150A9-A198-4972-AA5D-D586199BB7F6}"/>
              </a:ext>
            </a:extLst>
          </p:cNvPr>
          <p:cNvSpPr txBox="1"/>
          <p:nvPr/>
        </p:nvSpPr>
        <p:spPr>
          <a:xfrm>
            <a:off x="807134" y="2733586"/>
            <a:ext cx="4849836" cy="91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dirty="0"/>
              <a:t>B</a:t>
            </a:r>
            <a:r>
              <a:rPr lang="es-ES" sz="2000" dirty="0"/>
              <a:t>üyük bir heyecan ve merakla</a:t>
            </a:r>
            <a:r>
              <a:rPr lang="tr-TR" sz="2000" dirty="0"/>
              <a:t> Sabahattin Ali’yi okudum.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66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ECBD455-4813-4E68-8FB9-3EFBC6D203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273885-A21E-4E9E-B9BC-1C25F1B01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Yer - İnsan İlişkisi: </a:t>
            </a:r>
            <a:r>
              <a:rPr lang="tr-TR" dirty="0">
                <a:solidFill>
                  <a:schemeClr val="bg1"/>
                </a:solidFill>
              </a:rPr>
              <a:t>Yer adı söylenerek insanlar kastedilir.   </a:t>
            </a:r>
          </a:p>
          <a:p>
            <a:r>
              <a:rPr lang="tr-TR" dirty="0">
                <a:solidFill>
                  <a:schemeClr val="bg1"/>
                </a:solidFill>
              </a:rPr>
              <a:t>İstanbul geceyi sokakta geçirdi.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136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00D0998-176C-4C40-9AB8-21736455C3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66490" y="-1472710"/>
            <a:ext cx="6211019" cy="9144000"/>
          </a:xfrm>
          <a:prstGeom prst="rect">
            <a:avLst/>
          </a:prstGeom>
        </p:spPr>
      </p:pic>
      <p:sp>
        <p:nvSpPr>
          <p:cNvPr id="5" name="Başlık 4">
            <a:extLst>
              <a:ext uri="{FF2B5EF4-FFF2-40B4-BE49-F238E27FC236}">
                <a16:creationId xmlns:a16="http://schemas.microsoft.com/office/drawing/2014/main" id="{025FA374-6EF1-4138-B92A-DD71DD05E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6. Tezat (Karşıtlık)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7B2D80-5851-4E4C-B7F1-6722157CB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74" y="815340"/>
            <a:ext cx="8790813" cy="742950"/>
          </a:xfrm>
        </p:spPr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Birbirine karşıt olan düşüncelerin, duyguların, kavramların bir arada kullanılması sanatıdır.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4550496-FFCD-4F64-BBDF-9D87C0063F45}"/>
              </a:ext>
            </a:extLst>
          </p:cNvPr>
          <p:cNvSpPr/>
          <p:nvPr/>
        </p:nvSpPr>
        <p:spPr>
          <a:xfrm>
            <a:off x="-558000" y="737347"/>
            <a:ext cx="9180000" cy="77993"/>
          </a:xfrm>
          <a:prstGeom prst="roundRect">
            <a:avLst>
              <a:gd name="adj" fmla="val 50000"/>
            </a:avLst>
          </a:prstGeom>
          <a:solidFill>
            <a:srgbClr val="323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13" dirty="0">
              <a:latin typeface="Casper" panose="02000506000000020004" pitchFamily="2" charset="-94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57BEF02-54CB-45B0-B025-68029453727E}"/>
              </a:ext>
            </a:extLst>
          </p:cNvPr>
          <p:cNvSpPr txBox="1"/>
          <p:nvPr/>
        </p:nvSpPr>
        <p:spPr>
          <a:xfrm>
            <a:off x="2182251" y="2745347"/>
            <a:ext cx="50116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000" dirty="0"/>
              <a:t>Ne siyah eylemiş bu </a:t>
            </a:r>
            <a:r>
              <a:rPr lang="tr-TR" sz="2000" dirty="0" err="1"/>
              <a:t>nasiyeyi</a:t>
            </a:r>
            <a:r>
              <a:rPr lang="tr-TR" sz="2000" dirty="0"/>
              <a:t> (alın) </a:t>
            </a:r>
          </a:p>
          <a:p>
            <a:pPr marL="0" indent="0">
              <a:buNone/>
            </a:pPr>
            <a:r>
              <a:rPr lang="tr-TR" sz="2000" dirty="0"/>
              <a:t>Saçımı bembeyaz eden bahtım.</a:t>
            </a:r>
          </a:p>
        </p:txBody>
      </p:sp>
    </p:spTree>
    <p:extLst>
      <p:ext uri="{BB962C8B-B14F-4D97-AF65-F5344CB8AC3E}">
        <p14:creationId xmlns:p14="http://schemas.microsoft.com/office/powerpoint/2010/main" val="428196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105D323-D5E1-4D48-B5C4-8E9D0912C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Gözleri yaş dolu yorgun bulutlar,</a:t>
            </a:r>
          </a:p>
          <a:p>
            <a:pPr marL="0" indent="0">
              <a:buNone/>
            </a:pPr>
            <a:r>
              <a:rPr lang="tr-TR" dirty="0"/>
              <a:t>Gökte gezip </a:t>
            </a:r>
            <a:r>
              <a:rPr lang="tr-TR" dirty="0" err="1"/>
              <a:t>gezip</a:t>
            </a:r>
            <a:r>
              <a:rPr lang="tr-TR" dirty="0"/>
              <a:t> iner dağlara.</a:t>
            </a:r>
          </a:p>
          <a:p>
            <a:pPr marL="0" indent="0">
              <a:buNone/>
            </a:pPr>
            <a:r>
              <a:rPr lang="tr-TR" dirty="0"/>
              <a:t>Bazı birbiriyle sarmaşıp ağlar,</a:t>
            </a:r>
          </a:p>
          <a:p>
            <a:pPr marL="0" indent="0">
              <a:buNone/>
            </a:pPr>
            <a:r>
              <a:rPr lang="tr-TR" dirty="0"/>
              <a:t>Bir gariplik tavrı siner dağlara.</a:t>
            </a:r>
          </a:p>
          <a:p>
            <a:pPr marL="0" indent="0">
              <a:buNone/>
            </a:pPr>
            <a:r>
              <a:rPr lang="tr-TR" b="1" dirty="0"/>
              <a:t>Bu dörtlükte hangi söz sanatı vardır?</a:t>
            </a:r>
          </a:p>
          <a:p>
            <a:pPr marL="0" indent="0">
              <a:buNone/>
            </a:pPr>
            <a:r>
              <a:rPr lang="tr-TR" dirty="0"/>
              <a:t>A) Kişileştirme 		B) Benzetme</a:t>
            </a:r>
          </a:p>
          <a:p>
            <a:pPr marL="0" indent="0">
              <a:buNone/>
            </a:pPr>
            <a:r>
              <a:rPr lang="tr-TR" dirty="0"/>
              <a:t>C) Abartma 		D) Karşılaştırma</a:t>
            </a:r>
          </a:p>
        </p:txBody>
      </p:sp>
    </p:spTree>
    <p:extLst>
      <p:ext uri="{BB962C8B-B14F-4D97-AF65-F5344CB8AC3E}">
        <p14:creationId xmlns:p14="http://schemas.microsoft.com/office/powerpoint/2010/main" val="2985789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F710AEEC-8CDE-4BD3-B781-92539D4FF7E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tr-TR" sz="2000" b="1" dirty="0"/>
              <a:t>Söz Sanatları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093E3F-9059-4BE9-B35A-2AF1713E49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TÜRKÇE</a:t>
            </a:r>
          </a:p>
        </p:txBody>
      </p:sp>
    </p:spTree>
    <p:extLst>
      <p:ext uri="{BB962C8B-B14F-4D97-AF65-F5344CB8AC3E}">
        <p14:creationId xmlns:p14="http://schemas.microsoft.com/office/powerpoint/2010/main" val="4059218779"/>
      </p:ext>
    </p:extLst>
  </p:cSld>
  <p:clrMapOvr>
    <a:masterClrMapping/>
  </p:clrMapOvr>
</p:sld>
</file>

<file path=ppt/theme/theme1.xml><?xml version="1.0" encoding="utf-8"?>
<a:theme xmlns:a="http://schemas.openxmlformats.org/drawingml/2006/main" name="Ortaokul Şablon v2">
  <a:themeElements>
    <a:clrScheme name="Ortaokul şabl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6476C"/>
      </a:accent1>
      <a:accent2>
        <a:srgbClr val="ED7D31"/>
      </a:accent2>
      <a:accent3>
        <a:srgbClr val="7B23D3"/>
      </a:accent3>
      <a:accent4>
        <a:srgbClr val="FFC000"/>
      </a:accent4>
      <a:accent5>
        <a:srgbClr val="48A1FA"/>
      </a:accent5>
      <a:accent6>
        <a:srgbClr val="0BD30B"/>
      </a:accent6>
      <a:hlink>
        <a:srgbClr val="0563C1"/>
      </a:hlink>
      <a:folHlink>
        <a:srgbClr val="954F72"/>
      </a:folHlink>
    </a:clrScheme>
    <a:fontScheme name="Ortaokul">
      <a:majorFont>
        <a:latin typeface="Freude"/>
        <a:ea typeface=""/>
        <a:cs typeface=""/>
      </a:majorFont>
      <a:minorFont>
        <a:latin typeface="Matching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taokul Şablon v2.potx" id="{CBB344A1-C047-4E16-B3A5-E794BC346538}" vid="{C06E3E71-19EB-4374-ACA4-BBC7F98D10E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Ortaokul Şablon v2</Template>
  <TotalTime>2127</TotalTime>
  <Words>378</Words>
  <Application>Microsoft Office PowerPoint</Application>
  <PresentationFormat>Ekran Gösterisi (16:9)</PresentationFormat>
  <Paragraphs>58</Paragraphs>
  <Slides>15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1" baseType="lpstr">
      <vt:lpstr>Casper</vt:lpstr>
      <vt:lpstr>Calibri</vt:lpstr>
      <vt:lpstr>Matchinger</vt:lpstr>
      <vt:lpstr>Freude</vt:lpstr>
      <vt:lpstr>Arial</vt:lpstr>
      <vt:lpstr>Ortaokul Şablon v2</vt:lpstr>
      <vt:lpstr>PowerPoint Sunusu</vt:lpstr>
      <vt:lpstr>Söz Sanatları (Edebi Sanatlar)</vt:lpstr>
      <vt:lpstr>PowerPoint Sunusu</vt:lpstr>
      <vt:lpstr>2. Kişileştirme (Teşhis)</vt:lpstr>
      <vt:lpstr>3. Konuşturma (İntak)</vt:lpstr>
      <vt:lpstr>4. Benzetme (Teşbih)</vt:lpstr>
      <vt:lpstr>PowerPoint Sunusu</vt:lpstr>
      <vt:lpstr>5. Ad Aktarması (Mecaz-ı Mürsel)</vt:lpstr>
      <vt:lpstr>PowerPoint Sunusu</vt:lpstr>
      <vt:lpstr>PowerPoint Sunusu</vt:lpstr>
      <vt:lpstr>PowerPoint Sunusu</vt:lpstr>
      <vt:lpstr>PowerPoint Sunusu</vt:lpstr>
      <vt:lpstr>6. Tezat (Karşıtlık)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Selman Kocael</dc:creator>
  <cp:lastModifiedBy>Bayram YILDIZ</cp:lastModifiedBy>
  <cp:revision>202</cp:revision>
  <cp:lastPrinted>2020-09-30T11:23:52Z</cp:lastPrinted>
  <dcterms:created xsi:type="dcterms:W3CDTF">2020-09-29T09:03:10Z</dcterms:created>
  <dcterms:modified xsi:type="dcterms:W3CDTF">2022-08-04T07:50:09Z</dcterms:modified>
</cp:coreProperties>
</file>